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79" r:id="rId4"/>
    <p:sldId id="268" r:id="rId5"/>
    <p:sldId id="281" r:id="rId6"/>
    <p:sldId id="282" r:id="rId7"/>
    <p:sldId id="283" r:id="rId8"/>
    <p:sldId id="284" r:id="rId9"/>
    <p:sldId id="285" r:id="rId10"/>
    <p:sldId id="286" r:id="rId11"/>
    <p:sldId id="287" r:id="rId12"/>
    <p:sldId id="261" r:id="rId13"/>
    <p:sldId id="265" r:id="rId14"/>
    <p:sldId id="258" r:id="rId15"/>
    <p:sldId id="260" r:id="rId16"/>
    <p:sldId id="262" r:id="rId17"/>
    <p:sldId id="269" r:id="rId18"/>
    <p:sldId id="259" r:id="rId19"/>
    <p:sldId id="264" r:id="rId20"/>
    <p:sldId id="263" r:id="rId21"/>
    <p:sldId id="266" r:id="rId22"/>
    <p:sldId id="280" r:id="rId23"/>
    <p:sldId id="271" r:id="rId24"/>
    <p:sldId id="267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650"/>
    <p:restoredTop sz="91749" autoAdjust="0"/>
  </p:normalViewPr>
  <p:slideViewPr>
    <p:cSldViewPr snapToGrid="0" snapToObjects="1">
      <p:cViewPr varScale="1">
        <p:scale>
          <a:sx n="147" d="100"/>
          <a:sy n="147" d="100"/>
        </p:scale>
        <p:origin x="17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 snapToObjects="1">
      <p:cViewPr varScale="1">
        <p:scale>
          <a:sx n="79" d="100"/>
          <a:sy n="79" d="100"/>
        </p:scale>
        <p:origin x="3440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001798-9D7D-9144-AF42-2C2728C6F6B3}" type="datetimeFigureOut">
              <a:rPr lang="en-US" smtClean="0"/>
              <a:t>5/20/21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833E51-F80C-B54D-B8B5-4F435F2372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6354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833E51-F80C-B54D-B8B5-4F435F23723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2849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833E51-F80C-B54D-B8B5-4F435F23723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43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833E51-F80C-B54D-B8B5-4F435F23723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8798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Academics for Pensions Justice crowd funded £50,000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833E51-F80C-B54D-B8B5-4F435F23723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2143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Stress this last point isn’t melodramatic – it’s *literally* the case!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833E51-F80C-B54D-B8B5-4F435F23723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345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D2F7B-4AA7-1841-9611-9A3DC9A596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6AEA78-4788-584C-8BA2-045B2296A2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DB0795-2C23-CF46-93A7-FE4FDF7FB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C5DDE-0D8E-304E-BE83-52288F6F53AE}" type="datetimeFigureOut">
              <a:rPr lang="en-US" smtClean="0"/>
              <a:t>5/20/21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0051AF-F8EE-F242-91D2-810044241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72F790-AF18-3540-9E51-D742279DF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2F78-5686-8D45-ADA4-E5E4D1E3D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331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4D54F-8AB9-9649-A775-BC5857C49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449BF4-EE90-0348-9A55-E284698C4E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05C22-1F55-FC49-920C-E0F95C3427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C5DDE-0D8E-304E-BE83-52288F6F53AE}" type="datetimeFigureOut">
              <a:rPr lang="en-US" smtClean="0"/>
              <a:t>5/20/21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D309F1-E758-5442-88C4-E88B63F6C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FA055B-4522-C248-93C2-671226233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2F78-5686-8D45-ADA4-E5E4D1E3D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5975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86D8E5-6A4E-B348-9133-3A4E4AEA7E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E5209B-089A-D846-B497-4ADE671A22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243B07-7729-BD45-957E-32153152C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C5DDE-0D8E-304E-BE83-52288F6F53AE}" type="datetimeFigureOut">
              <a:rPr lang="en-US" smtClean="0"/>
              <a:t>5/20/21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C6B9AE-F469-AC4C-ACD9-40889C55A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B7CA9-BF5D-A74C-8FC8-3664836C7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2F78-5686-8D45-ADA4-E5E4D1E3D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48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FFFA1-FE34-2741-9047-34BE7EC53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1F0FF-CDF1-6E4E-884D-AB502C6CD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E1244C-B9B7-1048-B2F0-C45F64E71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C5DDE-0D8E-304E-BE83-52288F6F53AE}" type="datetimeFigureOut">
              <a:rPr lang="en-US" smtClean="0"/>
              <a:t>5/20/21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CFBAF7-9981-A444-9AE0-668992905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E5D8FB-109F-CA4E-8795-BDD9147DE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2F78-5686-8D45-ADA4-E5E4D1E3D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349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1EEDC-068A-0E4F-A5FF-79E7E8AB0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A1EF99-924C-2244-AD03-47BB85EA1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40980C-3D2A-6745-A6EE-063FBCAD6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C5DDE-0D8E-304E-BE83-52288F6F53AE}" type="datetimeFigureOut">
              <a:rPr lang="en-US" smtClean="0"/>
              <a:t>5/20/21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8FB57-4D1F-FF45-87AC-24B83ECB8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629B0-58EC-1444-838F-3DAF52DB6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2F78-5686-8D45-ADA4-E5E4D1E3D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63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BE1230-F67D-A043-B6EF-FD94836EA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C360B9-398C-8E4D-8971-D4B08617C0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7DB40D-73B4-D743-BE47-46319832BB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E5F34A-AB91-A946-82F8-CE6488D96E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C5DDE-0D8E-304E-BE83-52288F6F53AE}" type="datetimeFigureOut">
              <a:rPr lang="en-US" smtClean="0"/>
              <a:t>5/20/21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B2CD17-DAB8-674D-912E-C53E93309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B56288-10CC-FC45-A6FF-0DA2E8C08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2F78-5686-8D45-ADA4-E5E4D1E3D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847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F1F27-B296-6743-AC47-21362A2C8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F2AA3F-A871-B745-9FAE-5A9F841C03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342AF2-F196-9647-B566-491246B1F7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43CB72-F372-3949-B5D6-43928A3CAC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DFEE66-A3EB-A449-A1F8-F41A104C14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00B97E-5F98-7E40-BF1D-40F294623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C5DDE-0D8E-304E-BE83-52288F6F53AE}" type="datetimeFigureOut">
              <a:rPr lang="en-US" smtClean="0"/>
              <a:t>5/20/21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467D0D-7C22-9345-AE5C-3C699DB24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DC9F69-6EF2-2648-A4F4-E413FBD87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2F78-5686-8D45-ADA4-E5E4D1E3D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699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E78D4-B2BA-324A-9707-8C6F3F3FD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5BEB18-D712-634C-BCC5-49E3CB82C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C5DDE-0D8E-304E-BE83-52288F6F53AE}" type="datetimeFigureOut">
              <a:rPr lang="en-US" smtClean="0"/>
              <a:t>5/20/21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3429DB-BE1B-C043-BA3C-BAFDF9BF3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5C62C9-F4B8-6541-B9DE-CFF88F23E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2F78-5686-8D45-ADA4-E5E4D1E3D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143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782F34-40DB-0048-AA06-45358C0EE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C5DDE-0D8E-304E-BE83-52288F6F53AE}" type="datetimeFigureOut">
              <a:rPr lang="en-US" smtClean="0"/>
              <a:t>5/20/21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88BA21-621D-E844-8D9C-CED1F3D66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8AEF1C-A343-5544-8BB3-AB31E3612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2F78-5686-8D45-ADA4-E5E4D1E3D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567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9B802-48E8-294D-B9D7-EDE7E29CD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B6A89-D480-2F4D-AABE-FC30B495F1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ADC6A6-871D-674E-8DD7-9546272B46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D3E004-3FBB-B548-B244-FD5E6992B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C5DDE-0D8E-304E-BE83-52288F6F53AE}" type="datetimeFigureOut">
              <a:rPr lang="en-US" smtClean="0"/>
              <a:t>5/20/21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217AA0-43B1-2C4C-A1D3-21B0CDD4A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3E5FEE-CCDD-9040-A0DC-49EEE09F8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2F78-5686-8D45-ADA4-E5E4D1E3D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984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EBEEC-60F9-B34D-B793-8AA642B6D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0B4FD4-1612-304B-803D-ECE0FC46AF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906383-6A23-F243-A0E9-36E55FC44D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281310-23BE-0646-AEA3-26CFD5D0F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2C5DDE-0D8E-304E-BE83-52288F6F53AE}" type="datetimeFigureOut">
              <a:rPr lang="en-US" smtClean="0"/>
              <a:t>5/20/21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B4374B-5B33-5D49-9D92-9D7C93E4E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76DB09-31E4-DA49-ACA7-5A274C3E92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E2F78-5686-8D45-ADA4-E5E4D1E3D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1133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9DED4C-E03D-1944-8A3B-5A23B4215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C038B-D8A1-9247-919B-A694170228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AF0EC4-6808-8149-A3D9-45A479C323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2C5DDE-0D8E-304E-BE83-52288F6F53AE}" type="datetimeFigureOut">
              <a:rPr lang="en-US" smtClean="0"/>
              <a:t>5/20/21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D11294-610A-F142-A8E2-5C654E9B5F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E947B-A0D4-1549-9BC6-9DDD8553D6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9E2F78-5686-8D45-ADA4-E5E4D1E3D2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702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mdavies/uob_uss_ucu_talk/" TargetMode="External"/><Relationship Id="rId2" Type="http://schemas.openxmlformats.org/officeDocument/2006/relationships/hyperlink" Target="mailto:neil.davies@Bristol.ac.uk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i/status/1379502763823005696" TargetMode="External"/><Relationship Id="rId2" Type="http://schemas.openxmlformats.org/officeDocument/2006/relationships/hyperlink" Target="https://www.hepi.ac.uk/2021/04/06/the-uss-trustees-governance-crisi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uss-pension-model.com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DF7AC-D33F-C74C-8F70-2A2C1DF1E08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USS 2020 valuation</a:t>
            </a:r>
            <a:br>
              <a:rPr lang="en-US" dirty="0"/>
            </a:br>
            <a:br>
              <a:rPr lang="en-US" dirty="0"/>
            </a:br>
            <a:r>
              <a:rPr lang="en-US" i="1" dirty="0"/>
              <a:t>What does it mean for us?</a:t>
            </a:r>
            <a:r>
              <a:rPr lang="en-US" dirty="0"/>
              <a:t>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497F0-E6BC-1D42-81F1-A68A6CF52C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48586" y="4723827"/>
            <a:ext cx="9144000" cy="1655762"/>
          </a:xfrm>
        </p:spPr>
        <p:txBody>
          <a:bodyPr>
            <a:normAutofit fontScale="77500" lnSpcReduction="20000"/>
          </a:bodyPr>
          <a:lstStyle/>
          <a:p>
            <a:pPr algn="r"/>
            <a:r>
              <a:rPr lang="en-US" dirty="0"/>
              <a:t>Neil M Davies </a:t>
            </a:r>
          </a:p>
          <a:p>
            <a:pPr algn="r"/>
            <a:r>
              <a:rPr lang="en-US" dirty="0">
                <a:hlinkClick r:id="rId2"/>
              </a:rPr>
              <a:t>neil.davies@Bristol.ac.uk</a:t>
            </a:r>
            <a:endParaRPr lang="en-US" dirty="0"/>
          </a:p>
          <a:p>
            <a:pPr algn="r"/>
            <a:r>
              <a:rPr lang="en-US" dirty="0"/>
              <a:t>@</a:t>
            </a:r>
            <a:r>
              <a:rPr lang="en-US" dirty="0" err="1"/>
              <a:t>nm_davies</a:t>
            </a:r>
            <a:endParaRPr lang="en-US" dirty="0"/>
          </a:p>
          <a:p>
            <a:pPr algn="r"/>
            <a:r>
              <a:rPr lang="en-US" dirty="0"/>
              <a:t>20/05/2021</a:t>
            </a:r>
          </a:p>
          <a:p>
            <a:pPr algn="r"/>
            <a:r>
              <a:rPr lang="en-US" dirty="0">
                <a:hlinkClick r:id="rId3"/>
              </a:rPr>
              <a:t>https://github.com/nmdavies/oxford_uss_ucu_talk/</a:t>
            </a:r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4858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28E42-C4CB-5445-8BBF-8C3E02A3E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2779CA5E-2C06-C240-B13A-92570F80CD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1"/>
            <a:ext cx="12178835" cy="6342743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215FA65-B3DC-4846-9FDE-2AE86EDC1978}"/>
              </a:ext>
            </a:extLst>
          </p:cNvPr>
          <p:cNvSpPr/>
          <p:nvPr/>
        </p:nvSpPr>
        <p:spPr>
          <a:xfrm>
            <a:off x="9387840" y="2544626"/>
            <a:ext cx="2804160" cy="392430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696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0B6E9-7B26-4246-961F-41DF1DF9D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94725CF8-D3D4-964A-83BE-34A289A1FE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3133" y="69669"/>
            <a:ext cx="12005655" cy="6261897"/>
          </a:xfr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AA7E00C-F9D5-0645-A884-A18AEA8CCA70}"/>
              </a:ext>
            </a:extLst>
          </p:cNvPr>
          <p:cNvSpPr/>
          <p:nvPr/>
        </p:nvSpPr>
        <p:spPr>
          <a:xfrm>
            <a:off x="9387840" y="2544626"/>
            <a:ext cx="2804160" cy="392430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B75BE77-B623-2640-B27C-8EB83195A01B}"/>
              </a:ext>
            </a:extLst>
          </p:cNvPr>
          <p:cNvSpPr/>
          <p:nvPr/>
        </p:nvSpPr>
        <p:spPr>
          <a:xfrm>
            <a:off x="1188720" y="2834235"/>
            <a:ext cx="2677886" cy="710154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481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FA80D-360F-5349-B348-40D154196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USS 2020 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181793-8437-4F49-A3A7-A2D7AA8FC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Are these changes justified?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USS claims:</a:t>
            </a:r>
          </a:p>
          <a:p>
            <a:r>
              <a:rPr lang="en-US" dirty="0"/>
              <a:t>Assets as of 30</a:t>
            </a:r>
            <a:r>
              <a:rPr lang="en-US" baseline="30000" dirty="0"/>
              <a:t>th</a:t>
            </a:r>
            <a:r>
              <a:rPr lang="en-US" dirty="0"/>
              <a:t> March 2020 = </a:t>
            </a:r>
            <a:r>
              <a:rPr lang="en-US" b="1" dirty="0"/>
              <a:t>£66.5bn</a:t>
            </a:r>
          </a:p>
          <a:p>
            <a:r>
              <a:rPr lang="en-US" dirty="0"/>
              <a:t>Liabilities (our pensions) = </a:t>
            </a:r>
            <a:r>
              <a:rPr lang="en-US" b="1" dirty="0"/>
              <a:t>£76.3 to £84.4bn</a:t>
            </a:r>
          </a:p>
          <a:p>
            <a:r>
              <a:rPr lang="en-US" dirty="0"/>
              <a:t>Deficit = </a:t>
            </a:r>
            <a:r>
              <a:rPr lang="en-US" b="1" dirty="0"/>
              <a:t>£9.8 to £17.9bn</a:t>
            </a:r>
          </a:p>
          <a:p>
            <a:endParaRPr lang="en-US" dirty="0"/>
          </a:p>
          <a:p>
            <a:r>
              <a:rPr lang="en-US" dirty="0"/>
              <a:t>These are </a:t>
            </a:r>
            <a:r>
              <a:rPr lang="en-US" i="1" dirty="0"/>
              <a:t>big</a:t>
            </a:r>
            <a:r>
              <a:rPr lang="en-US" dirty="0"/>
              <a:t> numbers</a:t>
            </a:r>
          </a:p>
          <a:p>
            <a:endParaRPr lang="en-US" dirty="0"/>
          </a:p>
          <a:p>
            <a:r>
              <a:rPr lang="en-US" dirty="0"/>
              <a:t>However, these claims are based on extremely dubious analysis…</a:t>
            </a:r>
          </a:p>
        </p:txBody>
      </p:sp>
    </p:spTree>
    <p:extLst>
      <p:ext uri="{BB962C8B-B14F-4D97-AF65-F5344CB8AC3E}">
        <p14:creationId xmlns:p14="http://schemas.microsoft.com/office/powerpoint/2010/main" val="24338370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CE24B-59F1-F248-AAC2-5EB814D35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the 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15415-59C8-8D4E-92DF-787A54C323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Timing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Prudence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Projected investment returns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The law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Governance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0971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5599C-0ACB-0A4F-9585-D8C4DA970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400" y="-67883"/>
            <a:ext cx="11741912" cy="1325563"/>
          </a:xfrm>
        </p:spPr>
        <p:txBody>
          <a:bodyPr/>
          <a:lstStyle/>
          <a:p>
            <a:r>
              <a:rPr lang="en-US" dirty="0"/>
              <a:t>Problems with the valuation: 1 Timing</a:t>
            </a:r>
          </a:p>
        </p:txBody>
      </p:sp>
      <p:pic>
        <p:nvPicPr>
          <p:cNvPr id="10" name="Content Placeholder 9" descr="Graphical user interface, chart, line chart, histogram&#10;&#10;Description automatically generated">
            <a:extLst>
              <a:ext uri="{FF2B5EF4-FFF2-40B4-BE49-F238E27FC236}">
                <a16:creationId xmlns:a16="http://schemas.microsoft.com/office/drawing/2014/main" id="{BF4677D9-7B32-BE42-A1BF-F700B4CCFB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7771" y="844184"/>
            <a:ext cx="9364452" cy="5690528"/>
          </a:xfr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0A32D3D-8A00-7A44-A6D9-269B991B3829}"/>
              </a:ext>
            </a:extLst>
          </p:cNvPr>
          <p:cNvCxnSpPr/>
          <p:nvPr/>
        </p:nvCxnSpPr>
        <p:spPr>
          <a:xfrm>
            <a:off x="7007691" y="2959515"/>
            <a:ext cx="0" cy="2339971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E4A6D81-A4DE-B24F-92C6-D65F6F49FB81}"/>
              </a:ext>
            </a:extLst>
          </p:cNvPr>
          <p:cNvSpPr txBox="1"/>
          <p:nvPr/>
        </p:nvSpPr>
        <p:spPr>
          <a:xfrm>
            <a:off x="5847757" y="2370425"/>
            <a:ext cx="2861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USS chose to conduct a valuation here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B8A2C4-F76D-4646-82F8-5D2C85410778}"/>
              </a:ext>
            </a:extLst>
          </p:cNvPr>
          <p:cNvSpPr txBox="1"/>
          <p:nvPr/>
        </p:nvSpPr>
        <p:spPr>
          <a:xfrm>
            <a:off x="6361829" y="4067315"/>
            <a:ext cx="1182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-20%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CB7C22-A1CE-2049-A4D1-EFD06EBE7E59}"/>
              </a:ext>
            </a:extLst>
          </p:cNvPr>
          <p:cNvSpPr txBox="1"/>
          <p:nvPr/>
        </p:nvSpPr>
        <p:spPr>
          <a:xfrm>
            <a:off x="8406413" y="1598293"/>
            <a:ext cx="1182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+40%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F9B4B47-5B1B-294E-A00C-E222511ACB2A}"/>
              </a:ext>
            </a:extLst>
          </p:cNvPr>
          <p:cNvSpPr txBox="1"/>
          <p:nvPr/>
        </p:nvSpPr>
        <p:spPr>
          <a:xfrm>
            <a:off x="170689" y="6534712"/>
            <a:ext cx="8827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markets.ft.com</a:t>
            </a:r>
            <a:r>
              <a:rPr lang="en-US" dirty="0"/>
              <a:t>/data/</a:t>
            </a:r>
            <a:r>
              <a:rPr lang="en-US" dirty="0" err="1"/>
              <a:t>etfs</a:t>
            </a:r>
            <a:r>
              <a:rPr lang="en-US" dirty="0"/>
              <a:t>/</a:t>
            </a:r>
            <a:r>
              <a:rPr lang="en-US" dirty="0" err="1"/>
              <a:t>tearsheet</a:t>
            </a:r>
            <a:r>
              <a:rPr lang="en-US" dirty="0"/>
              <a:t>/</a:t>
            </a:r>
            <a:r>
              <a:rPr lang="en-US" dirty="0" err="1"/>
              <a:t>historical?s</a:t>
            </a:r>
            <a:r>
              <a:rPr lang="en-US" dirty="0"/>
              <a:t>=VWRL:LSE:GBP</a:t>
            </a:r>
          </a:p>
        </p:txBody>
      </p:sp>
    </p:spTree>
    <p:extLst>
      <p:ext uri="{BB962C8B-B14F-4D97-AF65-F5344CB8AC3E}">
        <p14:creationId xmlns:p14="http://schemas.microsoft.com/office/powerpoint/2010/main" val="3178914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5599C-0ACB-0A4F-9585-D8C4DA970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400" y="-67883"/>
            <a:ext cx="11741912" cy="1325563"/>
          </a:xfrm>
        </p:spPr>
        <p:txBody>
          <a:bodyPr/>
          <a:lstStyle/>
          <a:p>
            <a:r>
              <a:rPr lang="en-US" dirty="0"/>
              <a:t>Problems with the valuation: 1 Timing</a:t>
            </a:r>
          </a:p>
        </p:txBody>
      </p:sp>
      <p:pic>
        <p:nvPicPr>
          <p:cNvPr id="10" name="Content Placeholder 9" descr="Graphical user interface, chart, line chart, histogram&#10;&#10;Description automatically generated">
            <a:extLst>
              <a:ext uri="{FF2B5EF4-FFF2-40B4-BE49-F238E27FC236}">
                <a16:creationId xmlns:a16="http://schemas.microsoft.com/office/drawing/2014/main" id="{BF4677D9-7B32-BE42-A1BF-F700B4CCFB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7771" y="844184"/>
            <a:ext cx="9364452" cy="5690528"/>
          </a:xfr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0A32D3D-8A00-7A44-A6D9-269B991B3829}"/>
              </a:ext>
            </a:extLst>
          </p:cNvPr>
          <p:cNvCxnSpPr/>
          <p:nvPr/>
        </p:nvCxnSpPr>
        <p:spPr>
          <a:xfrm>
            <a:off x="7007691" y="2959515"/>
            <a:ext cx="0" cy="2339971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E4A6D81-A4DE-B24F-92C6-D65F6F49FB81}"/>
              </a:ext>
            </a:extLst>
          </p:cNvPr>
          <p:cNvSpPr txBox="1"/>
          <p:nvPr/>
        </p:nvSpPr>
        <p:spPr>
          <a:xfrm>
            <a:off x="5847757" y="2370425"/>
            <a:ext cx="28617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USS chose to conduct a valuation here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B8A2C4-F76D-4646-82F8-5D2C85410778}"/>
              </a:ext>
            </a:extLst>
          </p:cNvPr>
          <p:cNvSpPr txBox="1"/>
          <p:nvPr/>
        </p:nvSpPr>
        <p:spPr>
          <a:xfrm>
            <a:off x="6361829" y="4067315"/>
            <a:ext cx="1182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-20%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CB7C22-A1CE-2049-A4D1-EFD06EBE7E59}"/>
              </a:ext>
            </a:extLst>
          </p:cNvPr>
          <p:cNvSpPr txBox="1"/>
          <p:nvPr/>
        </p:nvSpPr>
        <p:spPr>
          <a:xfrm>
            <a:off x="8406413" y="1598293"/>
            <a:ext cx="1182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+40%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F9B4B47-5B1B-294E-A00C-E222511ACB2A}"/>
              </a:ext>
            </a:extLst>
          </p:cNvPr>
          <p:cNvSpPr txBox="1"/>
          <p:nvPr/>
        </p:nvSpPr>
        <p:spPr>
          <a:xfrm>
            <a:off x="170689" y="6534712"/>
            <a:ext cx="8827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markets.ft.com</a:t>
            </a:r>
            <a:r>
              <a:rPr lang="en-US" dirty="0"/>
              <a:t>/data/</a:t>
            </a:r>
            <a:r>
              <a:rPr lang="en-US" dirty="0" err="1"/>
              <a:t>etfs</a:t>
            </a:r>
            <a:r>
              <a:rPr lang="en-US" dirty="0"/>
              <a:t>/</a:t>
            </a:r>
            <a:r>
              <a:rPr lang="en-US" dirty="0" err="1"/>
              <a:t>tearsheet</a:t>
            </a:r>
            <a:r>
              <a:rPr lang="en-US" dirty="0"/>
              <a:t>/</a:t>
            </a:r>
            <a:r>
              <a:rPr lang="en-US" dirty="0" err="1"/>
              <a:t>historical?s</a:t>
            </a:r>
            <a:r>
              <a:rPr lang="en-US" dirty="0"/>
              <a:t>=VWRL:LSE:GBP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468C3A87-5C52-514C-8792-F0C505D052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5050" y="609600"/>
            <a:ext cx="75819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1871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EF41C-06C3-634B-8CBD-3BBFCB871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the valuation: 2 “the level of prudence”</a:t>
            </a:r>
          </a:p>
        </p:txBody>
      </p:sp>
      <p:pic>
        <p:nvPicPr>
          <p:cNvPr id="6" name="Content Placeholder 5" descr="Chart, histogram&#10;&#10;Description automatically generated">
            <a:extLst>
              <a:ext uri="{FF2B5EF4-FFF2-40B4-BE49-F238E27FC236}">
                <a16:creationId xmlns:a16="http://schemas.microsoft.com/office/drawing/2014/main" id="{A8640425-DA77-4148-907A-C09683F9FE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55936" y="886466"/>
            <a:ext cx="7028529" cy="5341297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B38DAC-8B15-6644-9F32-F04FC7C4F249}"/>
              </a:ext>
            </a:extLst>
          </p:cNvPr>
          <p:cNvSpPr txBox="1"/>
          <p:nvPr/>
        </p:nvSpPr>
        <p:spPr>
          <a:xfrm>
            <a:off x="328245" y="6311900"/>
            <a:ext cx="11571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Davies (2021) 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ussbriefs</a:t>
            </a:r>
            <a:r>
              <a:rPr lang="en-US" dirty="0"/>
              <a:t>/the-usss-prudence-evidence-based-or-reverse-engineered-2da7ca1e5d64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AE2D0B-AD66-E846-B175-8AC073107C17}"/>
              </a:ext>
            </a:extLst>
          </p:cNvPr>
          <p:cNvSpPr txBox="1"/>
          <p:nvPr/>
        </p:nvSpPr>
        <p:spPr>
          <a:xfrm>
            <a:off x="222637" y="1820849"/>
            <a:ext cx="382457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USS proposes increasing </a:t>
            </a:r>
            <a:r>
              <a:rPr lang="en-US" i="1" dirty="0"/>
              <a:t>prudence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2018 =67%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2020 =82% to 86%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Why does this matter?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Higher prudence means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Lower projected investment returns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Higher costs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Larger deficit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USS Chair of Trustees, Kate Barker called this a </a:t>
            </a:r>
            <a:r>
              <a:rPr lang="en-US" i="1" dirty="0"/>
              <a:t>qualitative judgement call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0100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FEF41C-06C3-634B-8CBD-3BBFCB871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518" y="214336"/>
            <a:ext cx="10515600" cy="1325563"/>
          </a:xfrm>
        </p:spPr>
        <p:txBody>
          <a:bodyPr/>
          <a:lstStyle/>
          <a:p>
            <a:r>
              <a:rPr lang="en-US" dirty="0"/>
              <a:t>Problems with the valuation: 2 “the level of prudence”</a:t>
            </a:r>
          </a:p>
        </p:txBody>
      </p:sp>
      <p:pic>
        <p:nvPicPr>
          <p:cNvPr id="6" name="Content Placeholder 5" descr="Chart, histogram&#10;&#10;Description automatically generated">
            <a:extLst>
              <a:ext uri="{FF2B5EF4-FFF2-40B4-BE49-F238E27FC236}">
                <a16:creationId xmlns:a16="http://schemas.microsoft.com/office/drawing/2014/main" id="{A8640425-DA77-4148-907A-C09683F9FE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87358" y="1151578"/>
            <a:ext cx="7028529" cy="5341297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B38DAC-8B15-6644-9F32-F04FC7C4F249}"/>
              </a:ext>
            </a:extLst>
          </p:cNvPr>
          <p:cNvSpPr txBox="1"/>
          <p:nvPr/>
        </p:nvSpPr>
        <p:spPr>
          <a:xfrm>
            <a:off x="422034" y="6457449"/>
            <a:ext cx="11769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Davies (2021) https://</a:t>
            </a:r>
            <a:r>
              <a:rPr lang="en-US" dirty="0" err="1"/>
              <a:t>medium.com</a:t>
            </a:r>
            <a:r>
              <a:rPr lang="en-US" dirty="0"/>
              <a:t>/</a:t>
            </a:r>
            <a:r>
              <a:rPr lang="en-US" dirty="0" err="1"/>
              <a:t>ussbriefs</a:t>
            </a:r>
            <a:r>
              <a:rPr lang="en-US" dirty="0"/>
              <a:t>/the-usss-prudence-evidence-based-or-reverse-engineered-2da7ca1e5d64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AE2D0B-AD66-E846-B175-8AC073107C17}"/>
              </a:ext>
            </a:extLst>
          </p:cNvPr>
          <p:cNvSpPr txBox="1"/>
          <p:nvPr/>
        </p:nvSpPr>
        <p:spPr>
          <a:xfrm>
            <a:off x="276113" y="1689139"/>
            <a:ext cx="466472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Valid statistical analysis: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dirty="0"/>
              <a:t>Sets assumptions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dirty="0"/>
              <a:t>Runs analysis</a:t>
            </a:r>
          </a:p>
          <a:p>
            <a:pPr marL="800100" lvl="1" indent="-342900">
              <a:buFont typeface="+mj-lt"/>
              <a:buAutoNum type="alphaLcParenR"/>
            </a:pPr>
            <a:r>
              <a:rPr lang="en-US" dirty="0"/>
              <a:t>Interprets results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is possible to reverse this process…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Reverse engineering results in this way would be considered fraudulent for a scientific paper.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USS appears to have set its assumptions to achieve a given discount rate - after pressure from TPR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7300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94A30-F116-B543-B983-068F91334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808" y="365125"/>
            <a:ext cx="11207496" cy="1325563"/>
          </a:xfrm>
        </p:spPr>
        <p:txBody>
          <a:bodyPr/>
          <a:lstStyle/>
          <a:p>
            <a:r>
              <a:rPr lang="en-US" dirty="0"/>
              <a:t>Problems with the valuation: 3 projected investment returns</a:t>
            </a:r>
          </a:p>
        </p:txBody>
      </p:sp>
      <p:pic>
        <p:nvPicPr>
          <p:cNvPr id="5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8AE440DC-9AA0-C542-9FCC-B9DB90CC74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24905" y="1045452"/>
            <a:ext cx="6967095" cy="581254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D589AA2-8E77-9446-837D-BDD991A76861}"/>
              </a:ext>
            </a:extLst>
          </p:cNvPr>
          <p:cNvSpPr txBox="1"/>
          <p:nvPr/>
        </p:nvSpPr>
        <p:spPr>
          <a:xfrm>
            <a:off x="304800" y="1954306"/>
            <a:ext cx="4742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F71DED-E3EB-CF42-86FD-13A21116BDBC}"/>
              </a:ext>
            </a:extLst>
          </p:cNvPr>
          <p:cNvSpPr txBox="1"/>
          <p:nvPr/>
        </p:nvSpPr>
        <p:spPr>
          <a:xfrm>
            <a:off x="304800" y="1690688"/>
            <a:ext cx="521817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Despite pandemic investment returns have been good.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USS beat forecasts at previous valuation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2020 valuation investment forecast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 dirty="0"/>
              <a:t>Most optimistic </a:t>
            </a:r>
            <a:r>
              <a:rPr lang="en-US" dirty="0"/>
              <a:t>(0.2%) = </a:t>
            </a:r>
            <a:r>
              <a:rPr lang="en-US" b="1" u="sng" dirty="0"/>
              <a:t>out by 81 years!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u="sng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USS claims “increases in asset values are irrelevant because future returns have now fallen” which is: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A. unsupported by evidence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B. unsupported by economic theory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i.e. entirely ad hoc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DB76ED-DAD4-CC43-9F4D-F8B7BA5FAB31}"/>
              </a:ext>
            </a:extLst>
          </p:cNvPr>
          <p:cNvSpPr txBox="1"/>
          <p:nvPr/>
        </p:nvSpPr>
        <p:spPr>
          <a:xfrm>
            <a:off x="304800" y="6131754"/>
            <a:ext cx="49201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Marsh and Jackie (2021)</a:t>
            </a:r>
          </a:p>
          <a:p>
            <a:r>
              <a:rPr lang="en-GB" sz="1200" dirty="0"/>
              <a:t>https://</a:t>
            </a:r>
            <a:r>
              <a:rPr lang="en-GB" sz="1200" dirty="0" err="1"/>
              <a:t>twitter.com</a:t>
            </a:r>
            <a:r>
              <a:rPr lang="en-GB" sz="1200" dirty="0"/>
              <a:t>/Sam_Marsh101/status/1374403388910145540?s=20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4648404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20A7A-4FD0-C248-8F44-938A41BC6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the valuation: 4 The Law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3BE57-C605-C148-AD0B-533C0D96F8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Leading pensions QC gave the following opinion </a:t>
            </a:r>
            <a:r>
              <a:rPr lang="en-US" dirty="0" err="1"/>
              <a:t>wrt</a:t>
            </a:r>
            <a:r>
              <a:rPr lang="en-US" dirty="0"/>
              <a:t> the 2017 valuation:</a:t>
            </a:r>
          </a:p>
          <a:p>
            <a:pPr>
              <a:lnSpc>
                <a:spcPct val="150000"/>
              </a:lnSpc>
            </a:pPr>
            <a:r>
              <a:rPr lang="en-US" dirty="0"/>
              <a:t>“Good grounds to take USS […] to court based on breach of trust”</a:t>
            </a:r>
          </a:p>
          <a:p>
            <a:pPr>
              <a:lnSpc>
                <a:spcPct val="150000"/>
              </a:lnSpc>
            </a:pPr>
            <a:r>
              <a:rPr lang="en-US" dirty="0"/>
              <a:t>The process underlying the 2020 valuation may be (likely) worse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DEDFD791-4D97-4847-96F0-C94AE65411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3160" y="5343779"/>
            <a:ext cx="4098840" cy="151422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9751023-CA4F-CD43-B2FC-569A0C63A640}"/>
              </a:ext>
            </a:extLst>
          </p:cNvPr>
          <p:cNvSpPr txBox="1"/>
          <p:nvPr/>
        </p:nvSpPr>
        <p:spPr>
          <a:xfrm>
            <a:off x="579548" y="6053070"/>
            <a:ext cx="658110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http://</a:t>
            </a:r>
            <a:r>
              <a:rPr lang="en-US" sz="1200" dirty="0" err="1"/>
              <a:t>uss-justice.org</a:t>
            </a:r>
            <a:r>
              <a:rPr lang="en-US" sz="1200" dirty="0"/>
              <a:t>/2019/10/04/qc-opinion-there-are-good-grounds-to-take-</a:t>
            </a:r>
            <a:r>
              <a:rPr lang="en-US" sz="1200" dirty="0" err="1"/>
              <a:t>uss</a:t>
            </a:r>
            <a:r>
              <a:rPr lang="en-US" sz="1200" dirty="0"/>
              <a:t>-ltd-to-court/</a:t>
            </a:r>
          </a:p>
        </p:txBody>
      </p:sp>
    </p:spTree>
    <p:extLst>
      <p:ext uri="{BB962C8B-B14F-4D97-AF65-F5344CB8AC3E}">
        <p14:creationId xmlns:p14="http://schemas.microsoft.com/office/powerpoint/2010/main" val="20917857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86EEE-1679-6B40-B492-408C020CB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D83A62-E776-5347-8417-47602B3FB0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What does it mean for me?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UUK proposals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2020 valuation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What do we want?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dirty="0"/>
              <a:t>Governance reform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dirty="0"/>
              <a:t>A credible valuation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do we get it?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dirty="0"/>
              <a:t>Legal action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dirty="0"/>
              <a:t>Industrial action</a:t>
            </a:r>
          </a:p>
          <a:p>
            <a:pPr marL="971550" lvl="1" indent="-514350">
              <a:buFont typeface="+mj-lt"/>
              <a:buAutoNum type="alphaU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Questions, discussion</a:t>
            </a:r>
          </a:p>
        </p:txBody>
      </p:sp>
    </p:spTree>
    <p:extLst>
      <p:ext uri="{BB962C8B-B14F-4D97-AF65-F5344CB8AC3E}">
        <p14:creationId xmlns:p14="http://schemas.microsoft.com/office/powerpoint/2010/main" val="8723047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63129-DDA5-9046-B98C-9686B1497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2563856" cy="1325563"/>
          </a:xfrm>
        </p:spPr>
        <p:txBody>
          <a:bodyPr/>
          <a:lstStyle/>
          <a:p>
            <a:r>
              <a:rPr lang="en-US" dirty="0"/>
              <a:t>Problems with the valuation: 5 The Governance Crisis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0F682-9DE6-F84E-B56C-3B29F42195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010646"/>
            <a:ext cx="5943600" cy="4993913"/>
          </a:xfrm>
        </p:spPr>
        <p:txBody>
          <a:bodyPr>
            <a:normAutofit fontScale="92500"/>
          </a:bodyPr>
          <a:lstStyle/>
          <a:p>
            <a:pPr>
              <a:lnSpc>
                <a:spcPct val="110000"/>
              </a:lnSpc>
            </a:pPr>
            <a:r>
              <a:rPr lang="en-US" dirty="0"/>
              <a:t>No mechanism in the scheme rules for USS members to hold the USS account</a:t>
            </a:r>
          </a:p>
          <a:p>
            <a:pPr>
              <a:lnSpc>
                <a:spcPct val="110000"/>
              </a:lnSpc>
            </a:pPr>
            <a:r>
              <a:rPr lang="en-US" dirty="0"/>
              <a:t>Member consultations are ignored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90% of members responding to the 2018 valuation rejected the proposals, no changes were made)</a:t>
            </a:r>
          </a:p>
          <a:p>
            <a:pPr>
              <a:lnSpc>
                <a:spcPct val="110000"/>
              </a:lnSpc>
            </a:pPr>
            <a:r>
              <a:rPr lang="en-US" dirty="0"/>
              <a:t>Member satisfaction collapsed from 68% in 2014 to 24% in 2020</a:t>
            </a:r>
          </a:p>
          <a:p>
            <a:pPr>
              <a:lnSpc>
                <a:spcPct val="110000"/>
              </a:lnSpc>
            </a:pPr>
            <a:r>
              <a:rPr lang="en-US" dirty="0"/>
              <a:t>In response the USS Trustee </a:t>
            </a:r>
            <a:r>
              <a:rPr lang="en-US" i="1" dirty="0"/>
              <a:t>repeatedly lowers its target for member satisfaction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227184-9505-2943-8A6C-9F60AECF8400}"/>
              </a:ext>
            </a:extLst>
          </p:cNvPr>
          <p:cNvSpPr txBox="1"/>
          <p:nvPr/>
        </p:nvSpPr>
        <p:spPr>
          <a:xfrm>
            <a:off x="292608" y="6127234"/>
            <a:ext cx="90708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https://www.hepi.ac.uk/2021/04/06/the-uss-trustees-governance-crisis/</a:t>
            </a:r>
            <a:endParaRPr lang="en-US" dirty="0"/>
          </a:p>
          <a:p>
            <a:r>
              <a:rPr lang="en-US" dirty="0"/>
              <a:t>Griffith (2021) </a:t>
            </a:r>
            <a:r>
              <a:rPr lang="en-US" dirty="0">
                <a:hlinkClick r:id="rId3"/>
              </a:rPr>
              <a:t>https://twitter.com/i/status/1379502763823005696</a:t>
            </a:r>
            <a:endParaRPr lang="en-US" dirty="0"/>
          </a:p>
          <a:p>
            <a:endParaRPr lang="en-US" dirty="0"/>
          </a:p>
        </p:txBody>
      </p:sp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611BD867-E09D-804B-86FA-CEB2E6B410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2992" y="1010647"/>
            <a:ext cx="5486400" cy="5287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7019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49477F-3C73-E343-AB70-FF2C619D1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109" y="115581"/>
            <a:ext cx="10515600" cy="1325563"/>
          </a:xfrm>
        </p:spPr>
        <p:txBody>
          <a:bodyPr/>
          <a:lstStyle/>
          <a:p>
            <a:r>
              <a:rPr lang="en-US" dirty="0"/>
              <a:t>Who is responsible?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A659A-48EA-4443-A9F2-97491438EF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9245" y="1300480"/>
            <a:ext cx="4437619" cy="51981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Your 12 USS Trustees</a:t>
            </a:r>
          </a:p>
          <a:p>
            <a:endParaRPr lang="en-US" dirty="0"/>
          </a:p>
          <a:p>
            <a:r>
              <a:rPr lang="en-US" dirty="0"/>
              <a:t>A diverse bunch including </a:t>
            </a:r>
          </a:p>
          <a:p>
            <a:pPr lvl="1"/>
            <a:r>
              <a:rPr lang="en-US" dirty="0"/>
              <a:t>Former employees of </a:t>
            </a:r>
          </a:p>
          <a:p>
            <a:pPr lvl="2"/>
            <a:r>
              <a:rPr lang="en-US" dirty="0"/>
              <a:t>HSBC</a:t>
            </a:r>
          </a:p>
          <a:p>
            <a:pPr lvl="2"/>
            <a:r>
              <a:rPr lang="en-US" dirty="0"/>
              <a:t>JP Morgan (*2)</a:t>
            </a:r>
          </a:p>
          <a:p>
            <a:pPr lvl="1"/>
            <a:r>
              <a:rPr lang="en-US" dirty="0"/>
              <a:t>Former central banker</a:t>
            </a:r>
          </a:p>
          <a:p>
            <a:pPr lvl="1"/>
            <a:r>
              <a:rPr lang="en-US" dirty="0"/>
              <a:t>Plus other financers</a:t>
            </a:r>
          </a:p>
          <a:p>
            <a:r>
              <a:rPr lang="en-US" dirty="0"/>
              <a:t>7 of 12 have little or no connection with HE</a:t>
            </a:r>
          </a:p>
          <a:p>
            <a:r>
              <a:rPr lang="en-US" dirty="0"/>
              <a:t>Only 5 work in HE</a:t>
            </a:r>
          </a:p>
          <a:p>
            <a:pPr lvl="1"/>
            <a:endParaRPr lang="en-US" dirty="0"/>
          </a:p>
          <a:p>
            <a:r>
              <a:rPr lang="en-US" dirty="0"/>
              <a:t>Failing to deliver for USS members</a:t>
            </a:r>
          </a:p>
          <a:p>
            <a:r>
              <a:rPr lang="en-US" dirty="0"/>
              <a:t>Members </a:t>
            </a:r>
            <a:r>
              <a:rPr lang="en-US" i="1" dirty="0"/>
              <a:t>cannot hold them to account</a:t>
            </a:r>
          </a:p>
          <a:p>
            <a:pPr lvl="1"/>
            <a:endParaRPr lang="en-US" dirty="0"/>
          </a:p>
        </p:txBody>
      </p:sp>
      <p:pic>
        <p:nvPicPr>
          <p:cNvPr id="5" name="Picture 4" descr="A picture containing text, person, wall, person&#10;&#10;Description automatically generated">
            <a:extLst>
              <a:ext uri="{FF2B5EF4-FFF2-40B4-BE49-F238E27FC236}">
                <a16:creationId xmlns:a16="http://schemas.microsoft.com/office/drawing/2014/main" id="{EA08CE14-9E53-D84C-86AC-4C4A2544BF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2000" y="0"/>
            <a:ext cx="7200000" cy="1777100"/>
          </a:xfrm>
          <a:prstGeom prst="rect">
            <a:avLst/>
          </a:prstGeom>
        </p:spPr>
      </p:pic>
      <p:pic>
        <p:nvPicPr>
          <p:cNvPr id="7" name="Picture 6" descr="A collage of two people&#10;&#10;Description automatically generated with medium confidence">
            <a:extLst>
              <a:ext uri="{FF2B5EF4-FFF2-40B4-BE49-F238E27FC236}">
                <a16:creationId xmlns:a16="http://schemas.microsoft.com/office/drawing/2014/main" id="{A62C8729-F307-5244-829D-9F5E5F64BD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92000" y="1674755"/>
            <a:ext cx="7200000" cy="1780385"/>
          </a:xfrm>
          <a:prstGeom prst="rect">
            <a:avLst/>
          </a:prstGeom>
        </p:spPr>
      </p:pic>
      <p:pic>
        <p:nvPicPr>
          <p:cNvPr id="9" name="Picture 8" descr="A picture containing person, person, indoor, suit&#10;&#10;Description automatically generated">
            <a:extLst>
              <a:ext uri="{FF2B5EF4-FFF2-40B4-BE49-F238E27FC236}">
                <a16:creationId xmlns:a16="http://schemas.microsoft.com/office/drawing/2014/main" id="{89EBDFE3-8C46-4E4D-AFD5-EE1EB0A5A1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92000" y="3379255"/>
            <a:ext cx="7200000" cy="1757576"/>
          </a:xfrm>
          <a:prstGeom prst="rect">
            <a:avLst/>
          </a:prstGeom>
        </p:spPr>
      </p:pic>
      <p:pic>
        <p:nvPicPr>
          <p:cNvPr id="11" name="Picture 10" descr="A picture containing text, person, person, suit&#10;&#10;Description automatically generated">
            <a:extLst>
              <a:ext uri="{FF2B5EF4-FFF2-40B4-BE49-F238E27FC236}">
                <a16:creationId xmlns:a16="http://schemas.microsoft.com/office/drawing/2014/main" id="{5CFF3FC9-2208-174A-95E9-28839F58D01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92000" y="5136831"/>
            <a:ext cx="7200000" cy="174213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CAC998C-F2FB-7B47-851D-B8E728B3D4AD}"/>
              </a:ext>
            </a:extLst>
          </p:cNvPr>
          <p:cNvSpPr txBox="1"/>
          <p:nvPr/>
        </p:nvSpPr>
        <p:spPr>
          <a:xfrm>
            <a:off x="219284" y="6175414"/>
            <a:ext cx="43021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www.uss.co.uk</a:t>
            </a:r>
            <a:r>
              <a:rPr lang="en-US" dirty="0"/>
              <a:t>/about-us/how-were-governed/people/</a:t>
            </a:r>
            <a:r>
              <a:rPr lang="en-US" dirty="0" err="1"/>
              <a:t>uss</a:t>
            </a:r>
            <a:r>
              <a:rPr lang="en-US" dirty="0"/>
              <a:t>-board</a:t>
            </a:r>
          </a:p>
        </p:txBody>
      </p:sp>
    </p:spTree>
    <p:extLst>
      <p:ext uri="{BB962C8B-B14F-4D97-AF65-F5344CB8AC3E}">
        <p14:creationId xmlns:p14="http://schemas.microsoft.com/office/powerpoint/2010/main" val="39971955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A91CF-5E4A-644B-A0D1-CDDCAEC43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can fix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B04FE-9B39-1647-BD49-4ED2192772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USS board of Trustees</a:t>
            </a:r>
          </a:p>
          <a:p>
            <a:r>
              <a:rPr lang="en-US" dirty="0"/>
              <a:t>UUK</a:t>
            </a:r>
          </a:p>
          <a:p>
            <a:r>
              <a:rPr lang="en-US" dirty="0"/>
              <a:t>UCU</a:t>
            </a:r>
          </a:p>
          <a:p>
            <a:r>
              <a:rPr lang="en-US" dirty="0"/>
              <a:t>The Pension Regulator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Most importantly </a:t>
            </a:r>
            <a:r>
              <a:rPr lang="en-US" u="sng" dirty="0"/>
              <a:t>all of us!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7696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8BB35-EEC1-F54C-8DAE-AA40FD49A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we want?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65933-C90E-464B-AA83-B89928C471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70000" lnSpcReduction="20000"/>
          </a:bodyPr>
          <a:lstStyle/>
          <a:p>
            <a:pPr marL="514350" indent="-514350">
              <a:buFont typeface="+mj-lt"/>
              <a:buAutoNum type="alphaUcPeriod"/>
            </a:pPr>
            <a:r>
              <a:rPr lang="en-US" b="1" dirty="0"/>
              <a:t>Governance reform</a:t>
            </a:r>
          </a:p>
          <a:p>
            <a:r>
              <a:rPr lang="en-US" dirty="0"/>
              <a:t>Fix USS governance by changing scheme rules</a:t>
            </a:r>
          </a:p>
          <a:p>
            <a:pPr lvl="1"/>
            <a:r>
              <a:rPr lang="en-US" dirty="0"/>
              <a:t>Joint Negotiating Committee can propose changes to the scheme rules: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Implement the changes to valuation governance proposed by the JEP2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Replace independent Trustees with employer/member nominated trustees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514350" indent="-514350">
              <a:buFont typeface="+mj-lt"/>
              <a:buAutoNum type="alphaUcPeriod" startAt="2"/>
            </a:pPr>
            <a:r>
              <a:rPr lang="en-US" b="1" dirty="0"/>
              <a:t>A credible valuation</a:t>
            </a:r>
          </a:p>
          <a:p>
            <a:r>
              <a:rPr lang="en-US" dirty="0"/>
              <a:t>Scrap the non-statutory 2020 valuation </a:t>
            </a:r>
          </a:p>
          <a:p>
            <a:r>
              <a:rPr lang="en-US" dirty="0"/>
              <a:t>Conduct a 2021 valuation</a:t>
            </a:r>
          </a:p>
          <a:p>
            <a:pPr lvl="1"/>
            <a:r>
              <a:rPr lang="en-US" dirty="0"/>
              <a:t>Keep prudence on investment returns at 67% centile as in 2018 (c£7bn-£10bn)</a:t>
            </a:r>
          </a:p>
          <a:p>
            <a:pPr lvl="1"/>
            <a:r>
              <a:rPr lang="en-US" dirty="0"/>
              <a:t>Update asset values (c£14bn)</a:t>
            </a:r>
          </a:p>
          <a:p>
            <a:endParaRPr lang="en-US" dirty="0"/>
          </a:p>
          <a:p>
            <a:r>
              <a:rPr lang="en-US" dirty="0"/>
              <a:t>These changes alone are far in excess of any estimated deficit</a:t>
            </a:r>
          </a:p>
          <a:p>
            <a:r>
              <a:rPr lang="en-US" dirty="0"/>
              <a:t>This is not hard to fix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27799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76E32-4BA6-8840-A56B-8EF504DCB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get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73E003-5D7E-D648-8971-2912FE72A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Talk to USS members </a:t>
            </a:r>
          </a:p>
          <a:p>
            <a:pPr>
              <a:lnSpc>
                <a:spcPct val="150000"/>
              </a:lnSpc>
            </a:pPr>
            <a:r>
              <a:rPr lang="en-US" dirty="0"/>
              <a:t>Legal action</a:t>
            </a:r>
          </a:p>
          <a:p>
            <a:pPr>
              <a:lnSpc>
                <a:spcPct val="150000"/>
              </a:lnSpc>
            </a:pPr>
            <a:r>
              <a:rPr lang="en-US" dirty="0"/>
              <a:t>Industrial action</a:t>
            </a:r>
          </a:p>
          <a:p>
            <a:pPr>
              <a:lnSpc>
                <a:spcPct val="150000"/>
              </a:lnSpc>
            </a:pPr>
            <a:r>
              <a:rPr lang="en-US" dirty="0"/>
              <a:t>Political action</a:t>
            </a:r>
          </a:p>
          <a:p>
            <a:pPr lvl="1"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355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CE4A3-FCFF-9648-9A82-7A6DC3337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UUK’s proposals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4A917-C37A-D743-AEC4-C451C8E34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8352" y="1415112"/>
            <a:ext cx="10515600" cy="480015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So based on USS proposals for a non-statutory 2020 valuation UU</a:t>
            </a:r>
          </a:p>
          <a:p>
            <a:pPr lvl="1"/>
            <a:r>
              <a:rPr lang="en-US" dirty="0"/>
              <a:t>Proposed reform of the scheme - benefit cuts!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b="1" dirty="0"/>
              <a:t>Current </a:t>
            </a:r>
          </a:p>
          <a:p>
            <a:pPr lvl="1"/>
            <a:r>
              <a:rPr lang="en-US" dirty="0"/>
              <a:t>DB income threshold: £60,000</a:t>
            </a:r>
          </a:p>
          <a:p>
            <a:pPr lvl="1"/>
            <a:r>
              <a:rPr lang="en-US" dirty="0"/>
              <a:t>Accrual rate: 1/75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Inflation protection cap 5% +  50% of increases between 5% and 15%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en-US" b="1" dirty="0"/>
              <a:t>Proposed</a:t>
            </a:r>
          </a:p>
          <a:p>
            <a:pPr marL="457200" lvl="1" indent="0">
              <a:buNone/>
            </a:pPr>
            <a:endParaRPr lang="en-US" b="1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Drop contribution increase to 11%/23.7% scheduled for October</a:t>
            </a:r>
          </a:p>
          <a:p>
            <a:pPr lvl="1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C87734-2A5A-5945-8544-561279649EEE}"/>
              </a:ext>
            </a:extLst>
          </p:cNvPr>
          <p:cNvSpPr txBox="1"/>
          <p:nvPr/>
        </p:nvSpPr>
        <p:spPr>
          <a:xfrm>
            <a:off x="180305" y="6354375"/>
            <a:ext cx="120116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https://</a:t>
            </a:r>
            <a:r>
              <a:rPr lang="en-US" sz="1200" dirty="0" err="1"/>
              <a:t>www.ussemployers.org.uk</a:t>
            </a:r>
            <a:r>
              <a:rPr lang="en-US" sz="1200" dirty="0"/>
              <a:t>/briefings/uuk-launches-consultation-indicative-outcomes-2020-uss-valuation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260FC010-4664-694F-B655-E74CF987DE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100452"/>
              </p:ext>
            </p:extLst>
          </p:nvPr>
        </p:nvGraphicFramePr>
        <p:xfrm>
          <a:off x="2297044" y="3835373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54582259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9701904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Option 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Option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726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DB income threshold: £40,000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DB income threshold: £30,000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13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Accrual rate: 1/85</a:t>
                      </a:r>
                      <a:r>
                        <a:rPr lang="en-US" baseline="30000" dirty="0"/>
                        <a:t>th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Accrual rate: 1/75</a:t>
                      </a:r>
                      <a:r>
                        <a:rPr lang="en-US" baseline="30000" dirty="0"/>
                        <a:t>th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792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Inflation protection cap 2.5%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Inflation protection cap 2.5%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45678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5149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A73AA-3C37-C54D-8939-DD7942B1D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this mean for 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326FE-7760-3F42-8576-0AF734ECEC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81666"/>
            <a:ext cx="10515600" cy="4885491"/>
          </a:xfrm>
        </p:spPr>
        <p:txBody>
          <a:bodyPr>
            <a:normAutofit/>
          </a:bodyPr>
          <a:lstStyle/>
          <a:p>
            <a:r>
              <a:rPr lang="en-US" dirty="0"/>
              <a:t>Go here: </a:t>
            </a:r>
          </a:p>
          <a:p>
            <a:pPr marL="0" indent="0" algn="ctr">
              <a:buNone/>
            </a:pPr>
            <a:r>
              <a:rPr lang="en-US" dirty="0">
                <a:hlinkClick r:id="rId2"/>
              </a:rPr>
              <a:t>http://uss-pension-model.com</a:t>
            </a:r>
            <a:endParaRPr lang="en-US" dirty="0"/>
          </a:p>
          <a:p>
            <a:endParaRPr lang="en-US" dirty="0"/>
          </a:p>
          <a:p>
            <a:r>
              <a:rPr lang="en-US" dirty="0"/>
              <a:t>It calculates forecast income under the USS’s assumptions</a:t>
            </a:r>
          </a:p>
          <a:p>
            <a:endParaRPr lang="en-US" dirty="0"/>
          </a:p>
          <a:p>
            <a:r>
              <a:rPr lang="en-US" dirty="0"/>
              <a:t>Gives the two options presented by UUK</a:t>
            </a:r>
          </a:p>
          <a:p>
            <a:r>
              <a:rPr lang="en-US" dirty="0"/>
              <a:t>Models the impact of inflation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214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28E42-C4CB-5445-8BBF-8C3E02A3E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2779CA5E-2C06-C240-B13A-92570F80CD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1"/>
            <a:ext cx="12178835" cy="6342743"/>
          </a:xfrm>
        </p:spPr>
      </p:pic>
    </p:spTree>
    <p:extLst>
      <p:ext uri="{BB962C8B-B14F-4D97-AF65-F5344CB8AC3E}">
        <p14:creationId xmlns:p14="http://schemas.microsoft.com/office/powerpoint/2010/main" val="198509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28E42-C4CB-5445-8BBF-8C3E02A3E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2779CA5E-2C06-C240-B13A-92570F80CD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1"/>
            <a:ext cx="12178835" cy="6342743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CDD4140-FF45-2B49-8189-6DCC13F984BE}"/>
              </a:ext>
            </a:extLst>
          </p:cNvPr>
          <p:cNvSpPr/>
          <p:nvPr/>
        </p:nvSpPr>
        <p:spPr>
          <a:xfrm>
            <a:off x="1005476" y="964112"/>
            <a:ext cx="2844800" cy="1206500"/>
          </a:xfrm>
          <a:prstGeom prst="rect">
            <a:avLst/>
          </a:prstGeom>
          <a:noFill/>
          <a:ln w="920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841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28E42-C4CB-5445-8BBF-8C3E02A3E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2779CA5E-2C06-C240-B13A-92570F80CD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1"/>
            <a:ext cx="12178835" cy="6342743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85B3766-A98A-3743-B8DE-3974A97FCD1F}"/>
              </a:ext>
            </a:extLst>
          </p:cNvPr>
          <p:cNvSpPr/>
          <p:nvPr/>
        </p:nvSpPr>
        <p:spPr>
          <a:xfrm>
            <a:off x="3850276" y="1087438"/>
            <a:ext cx="6460671" cy="1206500"/>
          </a:xfrm>
          <a:prstGeom prst="rect">
            <a:avLst/>
          </a:prstGeom>
          <a:noFill/>
          <a:ln w="92075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5451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28E42-C4CB-5445-8BBF-8C3E02A3E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2779CA5E-2C06-C240-B13A-92570F80CD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1"/>
            <a:ext cx="12178835" cy="6342743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45D0B66-07B8-B641-8797-84A1A6B11DA2}"/>
              </a:ext>
            </a:extLst>
          </p:cNvPr>
          <p:cNvSpPr/>
          <p:nvPr/>
        </p:nvSpPr>
        <p:spPr>
          <a:xfrm>
            <a:off x="3925025" y="2568575"/>
            <a:ext cx="2719615" cy="3205208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4125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28E42-C4CB-5445-8BBF-8C3E02A3E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2779CA5E-2C06-C240-B13A-92570F80CD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1"/>
            <a:ext cx="12178835" cy="6342743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215FA65-B3DC-4846-9FDE-2AE86EDC1978}"/>
              </a:ext>
            </a:extLst>
          </p:cNvPr>
          <p:cNvSpPr/>
          <p:nvPr/>
        </p:nvSpPr>
        <p:spPr>
          <a:xfrm>
            <a:off x="6644640" y="2501537"/>
            <a:ext cx="2804160" cy="392430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6830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1012</Words>
  <Application>Microsoft Macintosh PowerPoint</Application>
  <PresentationFormat>Widescreen</PresentationFormat>
  <Paragraphs>188</Paragraphs>
  <Slides>24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USS 2020 valuation  What does it mean for us? </vt:lpstr>
      <vt:lpstr>Outline </vt:lpstr>
      <vt:lpstr>UUK’s proposals</vt:lpstr>
      <vt:lpstr>What does this mean for me?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USS 2020 valuation</vt:lpstr>
      <vt:lpstr>Problems with the valuation</vt:lpstr>
      <vt:lpstr>Problems with the valuation: 1 Timing</vt:lpstr>
      <vt:lpstr>Problems with the valuation: 1 Timing</vt:lpstr>
      <vt:lpstr>Problems with the valuation: 2 “the level of prudence”</vt:lpstr>
      <vt:lpstr>Problems with the valuation: 2 “the level of prudence”</vt:lpstr>
      <vt:lpstr>Problems with the valuation: 3 projected investment returns</vt:lpstr>
      <vt:lpstr>Problems with the valuation: 4 The Law</vt:lpstr>
      <vt:lpstr>Problems with the valuation: 5 The Governance Crisis </vt:lpstr>
      <vt:lpstr>Who is responsible?</vt:lpstr>
      <vt:lpstr>Who can fix this?</vt:lpstr>
      <vt:lpstr>What do we want?</vt:lpstr>
      <vt:lpstr>How do we get it?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UCU USS meeting </dc:title>
  <dc:creator>Neil Davies</dc:creator>
  <cp:lastModifiedBy>Neil Davies</cp:lastModifiedBy>
  <cp:revision>22</cp:revision>
  <dcterms:created xsi:type="dcterms:W3CDTF">2021-04-27T13:30:47Z</dcterms:created>
  <dcterms:modified xsi:type="dcterms:W3CDTF">2021-05-20T11:13:47Z</dcterms:modified>
</cp:coreProperties>
</file>

<file path=docProps/thumbnail.jpeg>
</file>